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82D8CA-4072-4FD0-AC79-375E8DEAC7AD}">
  <a:tblStyle styleId="{0A82D8CA-4072-4FD0-AC79-375E8DEAC7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64576925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64576925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645769259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645769259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4d5f633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4d5f633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64576925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64576925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64576925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64576925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64576925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64576925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cf5e17f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cf5e17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64576925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64576925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645769259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64576925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645769259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645769259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7645769259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7645769259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64576925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64576925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64576925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64576925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645769259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645769259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cf5e17f2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7cf5e17f2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93fb674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793fb674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6904962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76904962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Parallel programing -- OpenMP and MPI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Parallel programming splits a job into smaller pieces that run at the same time on multiple CPU cores and/or machines.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We use it to finish faster and to handle larger datasets than a single core or single machine can manage.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In HPC, it reduces time-to-results, makes better use of cluster resources, and cuts wall-clock time for analyses.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The two most used HPC models are OpenMP and MPI.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They target different scenarios: OpenMP (shared memory, one node) vs MPI (distributed memory, many nodes).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Parallel programing -- OpenMP and MPI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Parallel programming splits a job into smaller pieces that run at the same time on multiple CPU cores and/or machines.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We use it to finish faster and to handle larger datasets than a single core or single machine can manage.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In HPC, it reduces time-to-results, makes better use of cluster resources, and cuts wall-clock time for analyses.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The two most used HPC models are OpenMP and MPI.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">
                <a:solidFill>
                  <a:schemeClr val="dk1"/>
                </a:solidFill>
              </a:rPr>
              <a:t>They target different scenarios: OpenMP (shared memory, one node) vs MPI (distributed memory, many nodes).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69049626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69049626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69049626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769049626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6904962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6904962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69049626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769049626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69049626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769049626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6457692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6457692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69049626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769049626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69049626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769049626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56fde24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56fde24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cf5e17f2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cf5e17f2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56fde24c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56fde24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93fb674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93fb674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64576925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64576925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64576925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64576925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64576925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64576925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64576925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64576925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64576925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64576925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71325" y="1092425"/>
            <a:ext cx="4767900" cy="2114400"/>
          </a:xfrm>
          <a:prstGeom prst="roundRect">
            <a:avLst>
              <a:gd fmla="val 16667" name="adj"/>
            </a:avLst>
          </a:prstGeom>
          <a:solidFill>
            <a:srgbClr val="70A5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318025" y="1651650"/>
            <a:ext cx="44745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solas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u="none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1371600" y="1382275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2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 sz="1800" u="sng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0974" y="142492"/>
            <a:ext cx="1373847" cy="3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4815" y="147191"/>
            <a:ext cx="1976081" cy="3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0398" l="0" r="0" t="20457"/>
          <a:stretch/>
        </p:blipFill>
        <p:spPr>
          <a:xfrm>
            <a:off x="7321300" y="0"/>
            <a:ext cx="1770674" cy="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8643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162050" y="3307275"/>
            <a:ext cx="4767900" cy="189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45720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s" sz="2245"/>
              <a:t>Sbatch, JobArray, OpenMP/MPI </a:t>
            </a:r>
            <a:endParaRPr sz="2245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45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Daniel Valle Millares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(Bioinformatics Platform - CIBERINFEC)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BU-ISCIII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29-04 de octubre de 2025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1ª edición</a:t>
            </a:r>
            <a:endParaRPr/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895500" y="1479875"/>
            <a:ext cx="3394800" cy="41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Scripting &amp; Parallelization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SLURM</a:t>
            </a:r>
            <a:endParaRPr sz="2800"/>
          </a:p>
        </p:txBody>
      </p:sp>
      <p:sp>
        <p:nvSpPr>
          <p:cNvPr id="89" name="Google Shape;89;p19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50" y="1321622"/>
            <a:ext cx="735330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 &amp; job arrays</a:t>
            </a:r>
            <a:endParaRPr b="1"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Monitoring and job states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25" y="1322797"/>
            <a:ext cx="6622541" cy="372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 &amp; job arrays</a:t>
            </a:r>
            <a:endParaRPr b="1" sz="2700"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2025000" y="4641600"/>
            <a:ext cx="4497900" cy="41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Bigger asks = longer wait, not faster.</a:t>
            </a:r>
            <a:endParaRPr b="1"/>
          </a:p>
        </p:txBody>
      </p:sp>
      <p:pic>
        <p:nvPicPr>
          <p:cNvPr id="160" name="Google Shape;160;p30" title="minion-alar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25" y="1420950"/>
            <a:ext cx="3156650" cy="3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 &amp; job arrays</a:t>
            </a:r>
            <a:endParaRPr b="1" sz="2700"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228600" y="1437625"/>
            <a:ext cx="42753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Output files</a:t>
            </a:r>
            <a:endParaRPr b="1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Standard output: Standard outputs of your program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Standard error: Potential errors you face during execution appear here. </a:t>
            </a:r>
            <a:endParaRPr sz="1500"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600" y="1437624"/>
            <a:ext cx="1261450" cy="12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600" y="3264574"/>
            <a:ext cx="1261450" cy="12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/>
          <p:nvPr/>
        </p:nvSpPr>
        <p:spPr>
          <a:xfrm>
            <a:off x="6224100" y="3158700"/>
            <a:ext cx="721500" cy="677700"/>
          </a:xfrm>
          <a:prstGeom prst="mathMultiply">
            <a:avLst>
              <a:gd fmla="val 15557" name="adj1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>
            <a:off x="6110575" y="4526025"/>
            <a:ext cx="1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slurm-12345.err</a:t>
            </a:r>
            <a:endParaRPr b="1"/>
          </a:p>
        </p:txBody>
      </p:sp>
      <p:sp>
        <p:nvSpPr>
          <p:cNvPr id="171" name="Google Shape;171;p31"/>
          <p:cNvSpPr txBox="1"/>
          <p:nvPr/>
        </p:nvSpPr>
        <p:spPr>
          <a:xfrm>
            <a:off x="6110575" y="2699075"/>
            <a:ext cx="1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slurm-12345.out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 &amp; job arrays</a:t>
            </a:r>
            <a:endParaRPr b="1" sz="2700"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228600" y="1437625"/>
            <a:ext cx="49809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Good Practices: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Descriptive --job-name; comment your script.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Never run heavy jobs on the login node—use sbatch/srun.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Start small, then scale.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Version your scripts (Git).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12670" l="0" r="0" t="4134"/>
          <a:stretch/>
        </p:blipFill>
        <p:spPr>
          <a:xfrm>
            <a:off x="5702700" y="2044600"/>
            <a:ext cx="2714850" cy="2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2205875" y="2308175"/>
            <a:ext cx="4865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JobArrays</a:t>
            </a:r>
            <a:endParaRPr b="1" sz="5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job arrays</a:t>
            </a:r>
            <a:endParaRPr b="1" sz="2700"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What are JobArrays and what are they used for?</a:t>
            </a:r>
            <a:endParaRPr b="1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/>
              <a:t>Sbatch script designed to launch many jobs 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s"/>
              <a:t>Same operation / multiple inputs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/>
              <a:t>Instead of creating 50 scripts for 50 samples, you create one script and tell Slurm to run it N times → In Parallel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/>
              <a:t>If your shell for loop only changes a filename/ID, make it a job array.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650" y="1247372"/>
            <a:ext cx="5587768" cy="372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job arrays</a:t>
            </a:r>
            <a:endParaRPr b="1" sz="2700"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228600" y="1437625"/>
            <a:ext cx="30963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Create a JobArray script</a:t>
            </a:r>
            <a:r>
              <a:rPr b="1" lang="es"/>
              <a:t>?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s"/>
              <a:t>As simple as using the `--array` inside the sbatch script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350" y="1646576"/>
            <a:ext cx="5509525" cy="310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/>
          <p:nvPr/>
        </p:nvSpPr>
        <p:spPr>
          <a:xfrm>
            <a:off x="3324900" y="2443825"/>
            <a:ext cx="2163300" cy="19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/>
          <p:nvPr/>
        </p:nvSpPr>
        <p:spPr>
          <a:xfrm>
            <a:off x="6184375" y="4272850"/>
            <a:ext cx="1972200" cy="59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3490350" y="3218275"/>
            <a:ext cx="5509500" cy="49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Scripting on the cluster </a:t>
            </a:r>
            <a:r>
              <a:rPr lang="es"/>
              <a:t>— </a:t>
            </a:r>
            <a:r>
              <a:rPr lang="es"/>
              <a:t>Slurm: sbatch &amp; job arrays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Parallelization on our cluster — OpenMP vs MPI (when to use each)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From scripts to workflows — building a reproducible pipeline (Nextflow preview)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Wrap-up &amp; Q&amp;A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job arrays</a:t>
            </a:r>
            <a:endParaRPr b="1" sz="2700"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228600" y="1437625"/>
            <a:ext cx="24927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Monitoring Arrays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75" y="1832251"/>
            <a:ext cx="7535049" cy="32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Scripting on the cluster — Slurm: sbatch &amp; job arrays</a:t>
            </a:r>
            <a:endParaRPr sz="15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s" sz="2200"/>
              <a:t>Parallelization on our cluster — OpenMP vs MPI (when to use each)</a:t>
            </a:r>
            <a:endParaRPr b="1" sz="22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From scripts to workflows — building a reproducible pipeline (Nextflow preview)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Wrap-up &amp; Q&amp;A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1668300" y="2308175"/>
            <a:ext cx="6578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OpenMP v.s. MPI</a:t>
            </a:r>
            <a:endParaRPr b="1" sz="5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228600" y="1437625"/>
            <a:ext cx="51609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Parallel programing -- OpenMP and MPI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SzPts val="1100"/>
              <a:buChar char="•"/>
            </a:pPr>
            <a:r>
              <a:rPr lang="es" sz="1100"/>
              <a:t>Parallel programming splits a job into smaller pieces that run at the same time on multiple CPU cores and/or machines.</a:t>
            </a:r>
            <a:br>
              <a:rPr lang="es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s" sz="1100"/>
              <a:t>We use it to finish faster.</a:t>
            </a:r>
            <a:endParaRPr sz="11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SzPts val="1100"/>
              <a:buChar char="•"/>
            </a:pPr>
            <a:r>
              <a:rPr lang="es" sz="1100"/>
              <a:t>In HPC, it reduces time-to-results, makes better use of cluster resources, and cuts wall-clock time for analyses.</a:t>
            </a:r>
            <a:endParaRPr sz="11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SzPts val="1100"/>
              <a:buChar char="•"/>
            </a:pPr>
            <a:r>
              <a:rPr lang="es" sz="1100"/>
              <a:t>The two most used HPC models are </a:t>
            </a:r>
            <a:r>
              <a:rPr b="1" lang="es" sz="1100" u="sng"/>
              <a:t>OpenMP </a:t>
            </a:r>
            <a:r>
              <a:rPr lang="es" sz="1100"/>
              <a:t>and </a:t>
            </a:r>
            <a:r>
              <a:rPr b="1" lang="es" sz="1100" u="sng"/>
              <a:t>MPI</a:t>
            </a:r>
            <a:r>
              <a:rPr lang="es" sz="1100"/>
              <a:t>.</a:t>
            </a:r>
            <a:endParaRPr sz="11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SzPts val="1100"/>
              <a:buChar char="•"/>
            </a:pPr>
            <a:r>
              <a:rPr lang="es" sz="1100"/>
              <a:t>They target different scenarios: OpenMP (</a:t>
            </a:r>
            <a:r>
              <a:rPr lang="es" sz="1100">
                <a:highlight>
                  <a:srgbClr val="FFFF00"/>
                </a:highlight>
              </a:rPr>
              <a:t>shared memory, one node</a:t>
            </a:r>
            <a:r>
              <a:rPr lang="es" sz="1100"/>
              <a:t>) vs MPI (</a:t>
            </a:r>
            <a:r>
              <a:rPr lang="es" sz="1100">
                <a:highlight>
                  <a:srgbClr val="FFFF00"/>
                </a:highlight>
              </a:rPr>
              <a:t>distributed memory, many nodes</a:t>
            </a:r>
            <a:r>
              <a:rPr lang="es" sz="1100"/>
              <a:t>).</a:t>
            </a:r>
            <a:endParaRPr sz="1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625" y="1265926"/>
            <a:ext cx="3720975" cy="35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parallel programming?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8" name="Google Shape;248;p43"/>
          <p:cNvSpPr txBox="1"/>
          <p:nvPr>
            <p:ph type="title"/>
          </p:nvPr>
        </p:nvSpPr>
        <p:spPr>
          <a:xfrm>
            <a:off x="1585967" y="1960021"/>
            <a:ext cx="5536200" cy="399600"/>
          </a:xfrm>
          <a:prstGeom prst="rect">
            <a:avLst/>
          </a:prstGeom>
        </p:spPr>
        <p:txBody>
          <a:bodyPr anchorCtr="0" anchor="ctr" bIns="61500" lIns="61500" spcFirstLastPara="1" rIns="61500" wrap="square" tIns="6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2"/>
              </a:spcBef>
              <a:spcAft>
                <a:spcPts val="0"/>
              </a:spcAft>
              <a:buNone/>
            </a:pPr>
            <a:r>
              <a:rPr b="1" lang="es" sz="1479"/>
              <a:t>Parallelization on our cluster — OpenMP</a:t>
            </a:r>
            <a:endParaRPr b="1" sz="1816"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1432186" y="2577635"/>
            <a:ext cx="3831600" cy="2123700"/>
          </a:xfrm>
          <a:prstGeom prst="rect">
            <a:avLst/>
          </a:prstGeom>
        </p:spPr>
        <p:txBody>
          <a:bodyPr anchorCtr="0" anchor="t" bIns="61500" lIns="61500" spcFirstLastPara="1" rIns="61500" wrap="square" tIns="61500">
            <a:normAutofit/>
          </a:bodyPr>
          <a:lstStyle/>
          <a:p>
            <a:pPr indent="0" lvl="0" marL="0" rtl="0" algn="l">
              <a:spcBef>
                <a:spcPts val="242"/>
              </a:spcBef>
              <a:spcAft>
                <a:spcPts val="0"/>
              </a:spcAft>
              <a:buNone/>
            </a:pPr>
            <a:r>
              <a:rPr b="1" lang="es" sz="1210"/>
              <a:t>Why parallel computing? </a:t>
            </a:r>
            <a:endParaRPr b="1" sz="1210"/>
          </a:p>
          <a:p>
            <a:pPr indent="0" lvl="0" marL="0" rtl="0" algn="l">
              <a:spcBef>
                <a:spcPts val="242"/>
              </a:spcBef>
              <a:spcAft>
                <a:spcPts val="0"/>
              </a:spcAft>
              <a:buNone/>
            </a:pPr>
            <a:r>
              <a:t/>
            </a:r>
            <a:endParaRPr b="1" sz="1210"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25" y="1832053"/>
            <a:ext cx="6151233" cy="32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/>
          <p:nvPr/>
        </p:nvSpPr>
        <p:spPr>
          <a:xfrm>
            <a:off x="4001300" y="1638400"/>
            <a:ext cx="3236700" cy="335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parallel computing?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8" name="Google Shape;258;p44"/>
          <p:cNvSpPr txBox="1"/>
          <p:nvPr>
            <p:ph type="title"/>
          </p:nvPr>
        </p:nvSpPr>
        <p:spPr>
          <a:xfrm>
            <a:off x="1585967" y="1960021"/>
            <a:ext cx="5536200" cy="399600"/>
          </a:xfrm>
          <a:prstGeom prst="rect">
            <a:avLst/>
          </a:prstGeom>
        </p:spPr>
        <p:txBody>
          <a:bodyPr anchorCtr="0" anchor="ctr" bIns="61500" lIns="61500" spcFirstLastPara="1" rIns="61500" wrap="square" tIns="6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2"/>
              </a:spcBef>
              <a:spcAft>
                <a:spcPts val="0"/>
              </a:spcAft>
              <a:buNone/>
            </a:pPr>
            <a:r>
              <a:rPr b="1" lang="es" sz="1479"/>
              <a:t>Parallelization on our cluster — OpenMP</a:t>
            </a:r>
            <a:endParaRPr b="1" sz="1816"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1432186" y="2577635"/>
            <a:ext cx="3831600" cy="2123700"/>
          </a:xfrm>
          <a:prstGeom prst="rect">
            <a:avLst/>
          </a:prstGeom>
        </p:spPr>
        <p:txBody>
          <a:bodyPr anchorCtr="0" anchor="t" bIns="61500" lIns="61500" spcFirstLastPara="1" rIns="61500" wrap="square" tIns="61500">
            <a:normAutofit/>
          </a:bodyPr>
          <a:lstStyle/>
          <a:p>
            <a:pPr indent="0" lvl="0" marL="0" rtl="0" algn="l">
              <a:spcBef>
                <a:spcPts val="242"/>
              </a:spcBef>
              <a:spcAft>
                <a:spcPts val="0"/>
              </a:spcAft>
              <a:buNone/>
            </a:pPr>
            <a:r>
              <a:rPr b="1" lang="es" sz="1210"/>
              <a:t>Why parallel computing? </a:t>
            </a:r>
            <a:endParaRPr b="1" sz="1210"/>
          </a:p>
          <a:p>
            <a:pPr indent="0" lvl="0" marL="0" rtl="0" algn="l">
              <a:spcBef>
                <a:spcPts val="242"/>
              </a:spcBef>
              <a:spcAft>
                <a:spcPts val="0"/>
              </a:spcAft>
              <a:buNone/>
            </a:pPr>
            <a:r>
              <a:t/>
            </a:r>
            <a:endParaRPr b="1" sz="1210"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25" y="1832053"/>
            <a:ext cx="6151233" cy="32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parallel computing?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50" y="1298347"/>
            <a:ext cx="2349039" cy="372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293450" y="2150825"/>
            <a:ext cx="4168500" cy="219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When you run a sequential program it has an instruction to run a task on 1 core.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Other cores are idle</a:t>
            </a:r>
            <a:endParaRPr sz="1500"/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228600" y="1437625"/>
            <a:ext cx="5695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parallel computing?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50" y="1298347"/>
            <a:ext cx="2349039" cy="372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293450" y="2150825"/>
            <a:ext cx="4168500" cy="250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When you run a sequential program it has an instruction to run a task on 1 core.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Other cores are idle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Waste of available resources… </a:t>
            </a:r>
            <a:endParaRPr sz="1500"/>
          </a:p>
        </p:txBody>
      </p:sp>
      <p:sp>
        <p:nvSpPr>
          <p:cNvPr id="277" name="Google Shape;277;p46"/>
          <p:cNvSpPr/>
          <p:nvPr/>
        </p:nvSpPr>
        <p:spPr>
          <a:xfrm rot="5400000">
            <a:off x="1136025" y="3485400"/>
            <a:ext cx="6585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</a:t>
            </a:r>
            <a:endParaRPr b="1" sz="2700"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228600" y="1437625"/>
            <a:ext cx="35523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OpenMP Essentials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917"/>
          </a:p>
          <a:p>
            <a:pPr indent="-310515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Shared-memory parallel model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10515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Lets a program to use </a:t>
            </a:r>
            <a:r>
              <a:rPr b="1" lang="es" sz="1517"/>
              <a:t>multiple threads</a:t>
            </a:r>
            <a:r>
              <a:rPr lang="es" sz="1517"/>
              <a:t> inside a </a:t>
            </a:r>
            <a:r>
              <a:rPr b="1" lang="es" sz="1517"/>
              <a:t>single process </a:t>
            </a:r>
            <a:r>
              <a:rPr lang="es" sz="1517"/>
              <a:t>running </a:t>
            </a:r>
            <a:r>
              <a:rPr b="1" lang="es" sz="1517" u="sng"/>
              <a:t>on a node </a:t>
            </a:r>
            <a:r>
              <a:rPr lang="es" sz="1517"/>
              <a:t>(usually has &gt;&gt;&gt; CPUs).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10515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That node shares data in a common RAM</a:t>
            </a:r>
            <a:endParaRPr sz="2152"/>
          </a:p>
        </p:txBody>
      </p:sp>
      <p:sp>
        <p:nvSpPr>
          <p:cNvPr id="285" name="Google Shape;285;p47"/>
          <p:cNvSpPr/>
          <p:nvPr/>
        </p:nvSpPr>
        <p:spPr>
          <a:xfrm>
            <a:off x="4464889" y="2235110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Aligners</a:t>
            </a:r>
            <a:endParaRPr b="1" sz="1634"/>
          </a:p>
        </p:txBody>
      </p:sp>
      <p:sp>
        <p:nvSpPr>
          <p:cNvPr id="286" name="Google Shape;286;p47"/>
          <p:cNvSpPr/>
          <p:nvPr/>
        </p:nvSpPr>
        <p:spPr>
          <a:xfrm>
            <a:off x="6829657" y="2235110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Assemblers</a:t>
            </a:r>
            <a:endParaRPr b="1" sz="1634"/>
          </a:p>
        </p:txBody>
      </p:sp>
      <p:sp>
        <p:nvSpPr>
          <p:cNvPr id="287" name="Google Shape;287;p47"/>
          <p:cNvSpPr/>
          <p:nvPr/>
        </p:nvSpPr>
        <p:spPr>
          <a:xfrm>
            <a:off x="4449786" y="3290020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Read Processing</a:t>
            </a:r>
            <a:endParaRPr b="1" sz="1634"/>
          </a:p>
        </p:txBody>
      </p:sp>
      <p:sp>
        <p:nvSpPr>
          <p:cNvPr id="288" name="Google Shape;288;p47"/>
          <p:cNvSpPr/>
          <p:nvPr/>
        </p:nvSpPr>
        <p:spPr>
          <a:xfrm>
            <a:off x="6863566" y="3290018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Variant Callers</a:t>
            </a:r>
            <a:endParaRPr b="1" sz="1634"/>
          </a:p>
        </p:txBody>
      </p:sp>
      <p:sp>
        <p:nvSpPr>
          <p:cNvPr id="289" name="Google Shape;289;p47"/>
          <p:cNvSpPr txBox="1"/>
          <p:nvPr/>
        </p:nvSpPr>
        <p:spPr>
          <a:xfrm>
            <a:off x="4286575" y="1474213"/>
            <a:ext cx="4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Most bioinformatics tools use the OpenMP model</a:t>
            </a:r>
            <a:endParaRPr sz="1000"/>
          </a:p>
        </p:txBody>
      </p:sp>
      <p:sp>
        <p:nvSpPr>
          <p:cNvPr id="290" name="Google Shape;290;p47"/>
          <p:cNvSpPr/>
          <p:nvPr/>
        </p:nvSpPr>
        <p:spPr>
          <a:xfrm>
            <a:off x="4267075" y="1821625"/>
            <a:ext cx="4475700" cy="528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4"/>
          </a:p>
        </p:txBody>
      </p:sp>
      <p:sp>
        <p:nvSpPr>
          <p:cNvPr id="291" name="Google Shape;291;p47"/>
          <p:cNvSpPr/>
          <p:nvPr/>
        </p:nvSpPr>
        <p:spPr>
          <a:xfrm>
            <a:off x="5739983" y="4233720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…</a:t>
            </a:r>
            <a:endParaRPr b="1" sz="1634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00"/>
              <a:buAutoNum type="arabicPeriod"/>
            </a:pPr>
            <a:r>
              <a:rPr b="1" lang="es" sz="2200"/>
              <a:t>Scripting on the cluster — Slurm: sbatch &amp; job arrays</a:t>
            </a:r>
            <a:endParaRPr b="1" sz="22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Parallelization on our cluster — OpenMP vs MPI (when to use each)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From scripts to workflows — building a reproducible pipeline (Nextflow preview)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Wrap-up &amp; Q&amp;A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MPI</a:t>
            </a:r>
            <a:endParaRPr b="1" sz="2700"/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228600" y="1437625"/>
            <a:ext cx="33966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MPI </a:t>
            </a:r>
            <a:r>
              <a:rPr b="1" lang="es"/>
              <a:t>Essentials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3287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It is designed to run an application using </a:t>
            </a:r>
            <a:r>
              <a:rPr b="1" lang="es" sz="1517"/>
              <a:t>multiple separate processes</a:t>
            </a:r>
            <a:r>
              <a:rPr lang="es" sz="1517"/>
              <a:t>, possibly on </a:t>
            </a:r>
            <a:r>
              <a:rPr b="1" lang="es" sz="1517"/>
              <a:t>different nodes</a:t>
            </a:r>
            <a:r>
              <a:rPr lang="es" sz="1517"/>
              <a:t> of a cluster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03287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When: multinode scaling &amp; very large </a:t>
            </a:r>
            <a:r>
              <a:rPr lang="es" sz="1517"/>
              <a:t>memory</a:t>
            </a:r>
            <a:r>
              <a:rPr lang="es" sz="1517"/>
              <a:t> needs.</a:t>
            </a:r>
            <a:endParaRPr sz="1517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17"/>
          </a:p>
          <a:p>
            <a:pPr indent="-303287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s" sz="1517"/>
              <a:t>Shares resources by passing </a:t>
            </a:r>
            <a:r>
              <a:rPr lang="es" sz="1517"/>
              <a:t>messages</a:t>
            </a:r>
            <a:r>
              <a:rPr lang="es" sz="1517"/>
              <a:t> over the cluster’s network → </a:t>
            </a:r>
            <a:r>
              <a:rPr lang="es" sz="1517"/>
              <a:t>network issues can stop the job</a:t>
            </a:r>
            <a:endParaRPr/>
          </a:p>
        </p:txBody>
      </p:sp>
      <p:sp>
        <p:nvSpPr>
          <p:cNvPr id="298" name="Google Shape;298;p48"/>
          <p:cNvSpPr/>
          <p:nvPr/>
        </p:nvSpPr>
        <p:spPr>
          <a:xfrm>
            <a:off x="4471375" y="2741028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RAxML</a:t>
            </a:r>
            <a:endParaRPr b="1" sz="1634"/>
          </a:p>
        </p:txBody>
      </p:sp>
      <p:sp>
        <p:nvSpPr>
          <p:cNvPr id="299" name="Google Shape;299;p48"/>
          <p:cNvSpPr/>
          <p:nvPr/>
        </p:nvSpPr>
        <p:spPr>
          <a:xfrm>
            <a:off x="6836143" y="2741028"/>
            <a:ext cx="1609800" cy="5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34"/>
              <a:t>IQ-Tree</a:t>
            </a:r>
            <a:endParaRPr b="1" sz="1634"/>
          </a:p>
        </p:txBody>
      </p:sp>
      <p:sp>
        <p:nvSpPr>
          <p:cNvPr id="300" name="Google Shape;300;p48"/>
          <p:cNvSpPr txBox="1"/>
          <p:nvPr/>
        </p:nvSpPr>
        <p:spPr>
          <a:xfrm>
            <a:off x="4293061" y="1980130"/>
            <a:ext cx="4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Only a few </a:t>
            </a:r>
            <a:r>
              <a:rPr b="1" lang="es">
                <a:solidFill>
                  <a:schemeClr val="dk1"/>
                </a:solidFill>
              </a:rPr>
              <a:t>bioinformatics tools use the MPI model</a:t>
            </a:r>
            <a:endParaRPr sz="1000"/>
          </a:p>
        </p:txBody>
      </p:sp>
      <p:sp>
        <p:nvSpPr>
          <p:cNvPr id="301" name="Google Shape;301;p48"/>
          <p:cNvSpPr/>
          <p:nvPr/>
        </p:nvSpPr>
        <p:spPr>
          <a:xfrm>
            <a:off x="4273561" y="2327543"/>
            <a:ext cx="4475700" cy="528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4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34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Google Shape;306;p49"/>
          <p:cNvGraphicFramePr/>
          <p:nvPr/>
        </p:nvGraphicFramePr>
        <p:xfrm>
          <a:off x="168675" y="155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{0A82D8CA-4072-4FD0-AC79-375E8DEAC7AD}</a:tableStyleId>
              </a:tblPr>
              <a:tblGrid>
                <a:gridCol w="1310875"/>
                <a:gridCol w="1916100"/>
                <a:gridCol w="2062225"/>
                <a:gridCol w="1763075"/>
                <a:gridCol w="1763075"/>
              </a:tblGrid>
              <a:tr h="80385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100">
                          <a:solidFill>
                            <a:schemeClr val="lt1"/>
                          </a:solidFill>
                        </a:rPr>
                        <a:t>KEY DIFFERENCES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chemeClr val="accent4"/>
                    </a:solidFill>
                  </a:tcPr>
                </a:tc>
                <a:tc hMerge="1"/>
                <a:tc hMerge="1"/>
                <a:tc hMerge="1"/>
                <a:tc hMerge="1"/>
              </a:tr>
              <a:tr h="80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Technology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Parallelization level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Communication between processes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Typical use case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Usage 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(sbatch script)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</a:tr>
              <a:tr h="69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OpenMP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Within </a:t>
                      </a:r>
                      <a:r>
                        <a:rPr b="1" lang="es" sz="1100"/>
                        <a:t>one node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Shared memory: all threads access the same RAM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Align 200 million reads on one node using all its cores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--cpus-per-task (threads)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--mem (Ram for the whole process)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87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MPI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Across </a:t>
                      </a:r>
                      <a:r>
                        <a:rPr b="1" lang="es" sz="1100"/>
                        <a:t>multiple nodes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Distributed memory: each node has its own RAM; communication by network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Build a very large phylogenetic tree by splitting the work over 4 nodes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--nodes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--ntasks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--ntasks-per-node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07" name="Google Shape;307;p4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50"/>
          <p:cNvGraphicFramePr/>
          <p:nvPr/>
        </p:nvGraphicFramePr>
        <p:xfrm>
          <a:off x="168675" y="155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{0A82D8CA-4072-4FD0-AC79-375E8DEAC7AD}</a:tableStyleId>
              </a:tblPr>
              <a:tblGrid>
                <a:gridCol w="1310875"/>
                <a:gridCol w="1916100"/>
                <a:gridCol w="2062225"/>
                <a:gridCol w="1763075"/>
                <a:gridCol w="1763075"/>
              </a:tblGrid>
              <a:tr h="80385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100">
                          <a:solidFill>
                            <a:schemeClr val="lt1"/>
                          </a:solidFill>
                        </a:rPr>
                        <a:t>KEY DIFFERENCES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chemeClr val="accent4"/>
                    </a:solidFill>
                  </a:tcPr>
                </a:tc>
                <a:tc hMerge="1"/>
                <a:tc hMerge="1"/>
                <a:tc hMerge="1"/>
                <a:tc hMerge="1"/>
              </a:tr>
              <a:tr h="80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Technology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Parallelization level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Communication between processes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Typical use case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Usage 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(sbatch script)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solidFill>
                      <a:srgbClr val="2D5C97"/>
                    </a:solidFill>
                  </a:tcPr>
                </a:tc>
              </a:tr>
              <a:tr h="69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OpenMP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Within </a:t>
                      </a:r>
                      <a:r>
                        <a:rPr b="1" lang="es" sz="1100"/>
                        <a:t>one node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Shared memory: all threads access the same RAM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Align 200 million reads on one node using all its cores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--cpus-per-task (threads)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--mem (Ram for the whole process)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  <a:tr h="87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MPI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Across </a:t>
                      </a:r>
                      <a:r>
                        <a:rPr b="1" lang="es" sz="1100"/>
                        <a:t>multiple nodes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Distributed memory: each node has its own RAM; communication by network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Build a very large phylogenetic tree by splitting the work over 4 nodes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--nodes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--ntasks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--ntasks-per-node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313" name="Google Shape;313;p5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200"/>
              <a:t>Parallelization on our cluster — OpenMP vs MPI</a:t>
            </a:r>
            <a:endParaRPr b="1" sz="2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2" title="cat-compu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25" y="1655850"/>
            <a:ext cx="3181700" cy="3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 txBox="1"/>
          <p:nvPr>
            <p:ph type="title"/>
          </p:nvPr>
        </p:nvSpPr>
        <p:spPr>
          <a:xfrm>
            <a:off x="3937575" y="2508800"/>
            <a:ext cx="4865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HANDS</a:t>
            </a:r>
            <a:r>
              <a:rPr b="1" lang="es" sz="5900"/>
              <a:t>-ON</a:t>
            </a:r>
            <a:endParaRPr b="1" sz="5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2205875" y="2308175"/>
            <a:ext cx="4865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Sbatch File</a:t>
            </a:r>
            <a:endParaRPr b="1" sz="5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228600" y="1437625"/>
            <a:ext cx="43434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What is </a:t>
            </a:r>
            <a:r>
              <a:rPr b="1" lang="es"/>
              <a:t>sbatch</a:t>
            </a:r>
            <a:r>
              <a:rPr b="1" lang="es"/>
              <a:t>?</a:t>
            </a:r>
            <a:endParaRPr b="1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Command to submit a job script to Slurm; runs in the background on compute nodes.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Delegate the work to de cluster: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s" sz="1500"/>
              <a:t>Submit once, let the cluster work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Example: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s" sz="1500"/>
              <a:t>Your script → Slurm "office" → Wait for resources → Cluster runs it</a:t>
            </a:r>
            <a:endParaRPr sz="1500"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375" y="1247372"/>
            <a:ext cx="2483451" cy="37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5539800" y="1437625"/>
            <a:ext cx="42138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What is </a:t>
            </a:r>
            <a:r>
              <a:rPr b="1" lang="es"/>
              <a:t>for</a:t>
            </a:r>
            <a:r>
              <a:rPr b="1" lang="es"/>
              <a:t>?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Automation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Resource reservation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Monitoring tasks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Easy reruns</a:t>
            </a:r>
            <a:endParaRPr sz="1500"/>
          </a:p>
        </p:txBody>
      </p:sp>
      <p:sp>
        <p:nvSpPr>
          <p:cNvPr id="120" name="Google Shape;120;p2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</a:t>
            </a:r>
            <a:endParaRPr b="1" sz="2700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19752" l="0" r="0" t="17938"/>
          <a:stretch/>
        </p:blipFill>
        <p:spPr>
          <a:xfrm>
            <a:off x="567400" y="1491075"/>
            <a:ext cx="3555876" cy="332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350" y="1924563"/>
            <a:ext cx="3715800" cy="2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 &amp; job arrays</a:t>
            </a:r>
            <a:endParaRPr b="1" sz="2700"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228600" y="1437625"/>
            <a:ext cx="42753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Set up a sbatch script file</a:t>
            </a:r>
            <a:endParaRPr b="1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1) Create an SBATCH script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2) Init with </a:t>
            </a:r>
            <a:r>
              <a:rPr lang="es" sz="1500"/>
              <a:t>shebang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3) Set up slurm directives at the </a:t>
            </a:r>
            <a:r>
              <a:rPr lang="es" sz="1500"/>
              <a:t>beginning</a:t>
            </a:r>
            <a:r>
              <a:rPr lang="es" sz="1500"/>
              <a:t> of the script by using “#SBATCH”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3) After directives, you can: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s" sz="1500"/>
              <a:t>Load dependencies with ‘module load’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s" sz="1500"/>
              <a:t>Set your commands </a:t>
            </a:r>
            <a:r>
              <a:rPr lang="es" sz="1500"/>
              <a:t>you</a:t>
            </a:r>
            <a:r>
              <a:rPr lang="es" sz="1500"/>
              <a:t> want to run</a:t>
            </a:r>
            <a:endParaRPr sz="1500"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5700" y="1437625"/>
            <a:ext cx="886125" cy="8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 &amp; job arrays</a:t>
            </a:r>
            <a:endParaRPr b="1" sz="2700"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897"/>
            <a:ext cx="8839201" cy="29464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2000"/>
              <a:t>Scripting on the cluster — Slurm: sbatch &amp; job arrays</a:t>
            </a:r>
            <a:endParaRPr b="1" sz="2700"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228600" y="1437625"/>
            <a:ext cx="49530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Submit sbatch file and monitor execution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 </a:t>
            </a:r>
            <a:endParaRPr b="1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Submit a job with </a:t>
            </a:r>
            <a:r>
              <a:rPr b="1" lang="es" sz="1500"/>
              <a:t>sbatch &lt;filename&gt;.sbatch</a:t>
            </a:r>
            <a:endParaRPr b="1"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500"/>
              <a:t> → “Submitted batch job 12345”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States: PD (Pending) → R (Running) → CG (Completing) → finished</a:t>
            </a:r>
            <a:endParaRPr sz="15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s" sz="1500"/>
              <a:t>Monitor while it runs using: </a:t>
            </a:r>
            <a:r>
              <a:rPr b="1" lang="es" sz="1500"/>
              <a:t>squeue</a:t>
            </a:r>
            <a:endParaRPr b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